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ProximaNova-italic.fntdata"/><Relationship Id="rId6" Type="http://schemas.openxmlformats.org/officeDocument/2006/relationships/slide" Target="slides/slide2.xml"/><Relationship Id="rId18" Type="http://schemas.openxmlformats.org/officeDocument/2006/relationships/font" Target="fonts/ProximaNov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b="1" sz="14000"/>
            </a:lvl1pPr>
            <a:lvl2pPr lvl="1" algn="ctr">
              <a:spcBef>
                <a:spcPts val="0"/>
              </a:spcBef>
              <a:buSzPct val="100000"/>
              <a:defRPr b="1" sz="14000"/>
            </a:lvl2pPr>
            <a:lvl3pPr lvl="2" algn="ctr">
              <a:spcBef>
                <a:spcPts val="0"/>
              </a:spcBef>
              <a:buSzPct val="100000"/>
              <a:defRPr b="1" sz="14000"/>
            </a:lvl3pPr>
            <a:lvl4pPr lvl="3" algn="ctr">
              <a:spcBef>
                <a:spcPts val="0"/>
              </a:spcBef>
              <a:buSzPct val="100000"/>
              <a:defRPr b="1" sz="14000"/>
            </a:lvl4pPr>
            <a:lvl5pPr lvl="4" algn="ctr">
              <a:spcBef>
                <a:spcPts val="0"/>
              </a:spcBef>
              <a:buSzPct val="100000"/>
              <a:defRPr b="1" sz="14000"/>
            </a:lvl5pPr>
            <a:lvl6pPr lvl="5" algn="ctr">
              <a:spcBef>
                <a:spcPts val="0"/>
              </a:spcBef>
              <a:buSzPct val="100000"/>
              <a:defRPr b="1" sz="14000"/>
            </a:lvl6pPr>
            <a:lvl7pPr lvl="6" algn="ctr">
              <a:spcBef>
                <a:spcPts val="0"/>
              </a:spcBef>
              <a:buSzPct val="100000"/>
              <a:defRPr b="1" sz="14000"/>
            </a:lvl7pPr>
            <a:lvl8pPr lvl="7" algn="ctr">
              <a:spcBef>
                <a:spcPts val="0"/>
              </a:spcBef>
              <a:buSzPct val="100000"/>
              <a:defRPr b="1" sz="14000"/>
            </a:lvl8pPr>
            <a:lvl9pPr lvl="8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" type="subTitle"/>
          </p:nvPr>
        </p:nvSpPr>
        <p:spPr>
          <a:xfrm>
            <a:off x="6374800" y="4344925"/>
            <a:ext cx="26769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ru" sz="1300"/>
              <a:t> </a:t>
            </a:r>
            <a:r>
              <a:rPr lang="ru" sz="1300"/>
              <a:t>Выполнил: Козар Илья 10-3</a:t>
            </a:r>
          </a:p>
          <a:p>
            <a:pPr lvl="0" algn="r">
              <a:spcBef>
                <a:spcPts val="0"/>
              </a:spcBef>
              <a:buNone/>
            </a:pPr>
            <a:r>
              <a:rPr lang="ru" sz="1300"/>
              <a:t>Преподаватель: Клюнин А.О</a:t>
            </a:r>
          </a:p>
        </p:txBody>
      </p:sp>
      <p:sp>
        <p:nvSpPr>
          <p:cNvPr id="60" name="Shape 60"/>
          <p:cNvSpPr txBox="1"/>
          <p:nvPr/>
        </p:nvSpPr>
        <p:spPr>
          <a:xfrm>
            <a:off x="510450" y="1744875"/>
            <a:ext cx="7336200" cy="8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4800">
                <a:solidFill>
                  <a:srgbClr val="F3F3F3"/>
                </a:solidFill>
              </a:rPr>
              <a:t>The Space adventure</a:t>
            </a:r>
          </a:p>
        </p:txBody>
      </p:sp>
      <p:sp>
        <p:nvSpPr>
          <p:cNvPr id="61" name="Shape 61"/>
          <p:cNvSpPr txBox="1"/>
          <p:nvPr/>
        </p:nvSpPr>
        <p:spPr>
          <a:xfrm>
            <a:off x="510450" y="3069375"/>
            <a:ext cx="52896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800">
                <a:solidFill>
                  <a:srgbClr val="F3F3F3"/>
                </a:solidFill>
              </a:rPr>
              <a:t>Презентация годового проекта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2229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Пример работы программы</a:t>
            </a:r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4"/>
            <a:ext cx="4103649" cy="202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5350" y="1017724"/>
            <a:ext cx="4223548" cy="202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970724"/>
            <a:ext cx="4103649" cy="202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15350" y="2970725"/>
            <a:ext cx="4223548" cy="202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Возникшие затруднения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770800" y="1627325"/>
            <a:ext cx="7336200" cy="25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ru" sz="2400"/>
              <a:t>Отсутствие знаний многопоточности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ru" sz="2400"/>
              <a:t>Поиск спрайтов</a:t>
            </a:r>
          </a:p>
          <a:p>
            <a:pPr indent="-381000" lvl="0" marL="457200">
              <a:spcBef>
                <a:spcPts val="0"/>
              </a:spcBef>
              <a:buSzPct val="100000"/>
              <a:buChar char="●"/>
            </a:pPr>
            <a:r>
              <a:rPr lang="ru" sz="2400"/>
              <a:t>Поиск ошибок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idx="1" type="body"/>
          </p:nvPr>
        </p:nvSpPr>
        <p:spPr>
          <a:xfrm>
            <a:off x="311700" y="1562000"/>
            <a:ext cx="8520600" cy="1868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3000">
                <a:solidFill>
                  <a:srgbClr val="000000"/>
                </a:solidFill>
              </a:rPr>
              <a:t>Спасибо за внимание!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1807800" y="4083150"/>
            <a:ext cx="73362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ru"/>
              <a:t>Презентацию подготовил</a:t>
            </a:r>
          </a:p>
          <a:p>
            <a:pPr lvl="0" algn="r">
              <a:spcBef>
                <a:spcPts val="0"/>
              </a:spcBef>
              <a:buNone/>
            </a:pPr>
            <a:r>
              <a:rPr lang="ru"/>
              <a:t>Ученик 10-3 класса</a:t>
            </a:r>
          </a:p>
          <a:p>
            <a:pPr lvl="0" algn="r">
              <a:spcBef>
                <a:spcPts val="0"/>
              </a:spcBef>
              <a:buNone/>
            </a:pPr>
            <a:r>
              <a:rPr lang="ru"/>
              <a:t>Козар Илья</a:t>
            </a:r>
          </a:p>
          <a:p>
            <a:pPr lvl="0" algn="r">
              <a:spcBef>
                <a:spcPts val="0"/>
              </a:spcBef>
              <a:buNone/>
            </a:pPr>
            <a:r>
              <a:rPr lang="ru"/>
              <a:t>hungrydog757@gmail.com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Этапы решения задачи</a:t>
            </a:r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ru" sz="2400">
                <a:solidFill>
                  <a:srgbClr val="434343"/>
                </a:solidFill>
              </a:rPr>
              <a:t>Постановка задачи</a:t>
            </a: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ru" sz="2400">
                <a:solidFill>
                  <a:srgbClr val="434343"/>
                </a:solidFill>
              </a:rPr>
              <a:t>Входные и выходные данные</a:t>
            </a: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ru" sz="2400">
                <a:solidFill>
                  <a:srgbClr val="434343"/>
                </a:solidFill>
              </a:rPr>
              <a:t>Визуализация постановки задачи</a:t>
            </a: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ru" sz="2400">
                <a:solidFill>
                  <a:srgbClr val="434343"/>
                </a:solidFill>
              </a:rPr>
              <a:t>Математическая модель</a:t>
            </a: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ru" sz="2400">
                <a:solidFill>
                  <a:srgbClr val="434343"/>
                </a:solidFill>
              </a:rPr>
              <a:t>Визуализация структуры данных</a:t>
            </a:r>
          </a:p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ru" sz="2400">
                <a:solidFill>
                  <a:srgbClr val="434343"/>
                </a:solidFill>
              </a:rPr>
              <a:t>Визуализация метода решения</a:t>
            </a:r>
          </a:p>
          <a:p>
            <a:pPr indent="-381000" lvl="0" marL="457200">
              <a:spcBef>
                <a:spcPts val="0"/>
              </a:spcBef>
              <a:buClr>
                <a:srgbClr val="434343"/>
              </a:buClr>
              <a:buSzPct val="100000"/>
            </a:pPr>
            <a:r>
              <a:rPr lang="ru" sz="2400">
                <a:solidFill>
                  <a:srgbClr val="434343"/>
                </a:solidFill>
              </a:rPr>
              <a:t>Пример работы программы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Постановка задачи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507975" y="1213550"/>
            <a:ext cx="40641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675" y="1017725"/>
            <a:ext cx="6375300" cy="379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Постановка задачи</a:t>
            </a:r>
          </a:p>
        </p:txBody>
      </p:sp>
      <p:sp>
        <p:nvSpPr>
          <p:cNvPr id="80" name="Shape 80"/>
          <p:cNvSpPr txBox="1"/>
          <p:nvPr/>
        </p:nvSpPr>
        <p:spPr>
          <a:xfrm>
            <a:off x="311700" y="1940825"/>
            <a:ext cx="8362200" cy="31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ru" sz="2400"/>
              <a:t>Игра в стиле running на выживание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ru" sz="2400"/>
              <a:t>Управление с помощью клавиатуры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ru" sz="2400"/>
              <a:t>Очки засчитываются за пройденные метры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Входные и выходные данные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9875" y="1346699"/>
            <a:ext cx="4484625" cy="31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875" y="1346697"/>
            <a:ext cx="4286550" cy="3157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2882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Желаемый результат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499" y="965475"/>
            <a:ext cx="6697051" cy="395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Математическая модель</a:t>
            </a:r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400" y="1148387"/>
            <a:ext cx="2594841" cy="165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9325" y="2805175"/>
            <a:ext cx="3589824" cy="1788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5075" y="1112937"/>
            <a:ext cx="2466274" cy="192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2490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Структура данных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625" y="1041400"/>
            <a:ext cx="6457950" cy="36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2621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Метод решения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650" y="951600"/>
            <a:ext cx="7007425" cy="396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